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9" r:id="rId2"/>
    <p:sldMasterId id="2147483899" r:id="rId3"/>
    <p:sldMasterId id="2147484056" r:id="rId4"/>
    <p:sldMasterId id="2147484073" r:id="rId5"/>
  </p:sldMasterIdLst>
  <p:notesMasterIdLst>
    <p:notesMasterId r:id="rId16"/>
  </p:notesMasterIdLst>
  <p:sldIdLst>
    <p:sldId id="292" r:id="rId6"/>
    <p:sldId id="289" r:id="rId7"/>
    <p:sldId id="288" r:id="rId8"/>
    <p:sldId id="293" r:id="rId9"/>
    <p:sldId id="295" r:id="rId10"/>
    <p:sldId id="294" r:id="rId11"/>
    <p:sldId id="296" r:id="rId12"/>
    <p:sldId id="297" r:id="rId13"/>
    <p:sldId id="29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65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46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Πλαίσι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Πλαίσι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Πλαίσι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8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7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27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581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848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43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016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83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2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7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54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857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294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350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5813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346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90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0050"/>
      </p:ext>
    </p:extLst>
  </p:cSld>
  <p:clrMapOvr>
    <a:masterClrMapping/>
  </p:clrMapOvr>
  <p:hf hdr="0" ft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5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745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8210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793059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07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2358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76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375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272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967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128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820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609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71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701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474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44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2993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481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261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84169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25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854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562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963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February 3, 2026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858578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92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057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585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97565"/>
      </p:ext>
    </p:extLst>
  </p:cSld>
  <p:clrMapOvr>
    <a:masterClrMapping/>
  </p:clrMapOvr>
  <p:hf hdr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25486"/>
      </p:ext>
    </p:extLst>
  </p:cSld>
  <p:clrMapOvr>
    <a:masterClrMapping/>
  </p:clrMapOvr>
  <p:hf hd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849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7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182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500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625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20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809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07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271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799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817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850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4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437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23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36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97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226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52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32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115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24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2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98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2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73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94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18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61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69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31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6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8928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72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1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6135624" cy="1928791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CE785EFA-A20E-34BD-1F43-41D71765644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868150"/>
            <a:ext cx="6241267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0452" y="831918"/>
            <a:ext cx="4006875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7C69A9E-7322-5194-13E2-93C7D7002570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AB53FE1-7680-2C8E-70CF-D674972D387C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3410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881753D4-DE4C-EA13-0F9D-BA983162613D}"/>
              </a:ext>
              <a:ext uri="{C183D7F6-B498-43B3-948B-1728B52AA6E4}">
                <adec:decorative xmlns="" xmlns:a16="http://schemas.microsoft.com/office/drawing/2014/main" xmlns:p14="http://schemas.microsoft.com/office/powerpoint/2010/main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59D4343-C33B-90EB-3F21-D8973A0B13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40BBD0-0F9D-182F-0831-B7C7987E4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CAE5C7-3235-E1AC-C62B-F1DDE914BB46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9289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6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5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0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9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8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4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2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8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47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9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88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09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7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67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47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56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5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57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88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17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1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5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2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86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130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1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79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53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51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6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6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12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783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5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98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4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05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7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523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3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31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828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3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00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52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3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6072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522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12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92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86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35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84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14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746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234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4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1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3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22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56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39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79.xml"/><Relationship Id="rId42" Type="http://schemas.openxmlformats.org/officeDocument/2006/relationships/slideLayout" Target="../slideLayouts/slideLayout187.xml"/><Relationship Id="rId47" Type="http://schemas.openxmlformats.org/officeDocument/2006/relationships/slideLayout" Target="../slideLayouts/slideLayout192.xml"/><Relationship Id="rId50" Type="http://schemas.openxmlformats.org/officeDocument/2006/relationships/slideLayout" Target="../slideLayouts/slideLayout195.xml"/><Relationship Id="rId55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slideLayout" Target="../slideLayouts/slideLayout174.xml"/><Relationship Id="rId41" Type="http://schemas.openxmlformats.org/officeDocument/2006/relationships/slideLayout" Target="../slideLayouts/slideLayout186.xml"/><Relationship Id="rId54" Type="http://schemas.openxmlformats.org/officeDocument/2006/relationships/slideLayout" Target="../slideLayouts/slideLayout199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32" Type="http://schemas.openxmlformats.org/officeDocument/2006/relationships/slideLayout" Target="../slideLayouts/slideLayout177.xml"/><Relationship Id="rId37" Type="http://schemas.openxmlformats.org/officeDocument/2006/relationships/slideLayout" Target="../slideLayouts/slideLayout182.xml"/><Relationship Id="rId40" Type="http://schemas.openxmlformats.org/officeDocument/2006/relationships/slideLayout" Target="../slideLayouts/slideLayout185.xml"/><Relationship Id="rId45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198.xml"/><Relationship Id="rId58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36" Type="http://schemas.openxmlformats.org/officeDocument/2006/relationships/slideLayout" Target="../slideLayouts/slideLayout181.xml"/><Relationship Id="rId49" Type="http://schemas.openxmlformats.org/officeDocument/2006/relationships/slideLayout" Target="../slideLayouts/slideLayout194.xml"/><Relationship Id="rId57" Type="http://schemas.openxmlformats.org/officeDocument/2006/relationships/slideLayout" Target="../slideLayouts/slideLayout202.xml"/><Relationship Id="rId61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31" Type="http://schemas.openxmlformats.org/officeDocument/2006/relationships/slideLayout" Target="../slideLayouts/slideLayout176.xml"/><Relationship Id="rId44" Type="http://schemas.openxmlformats.org/officeDocument/2006/relationships/slideLayout" Target="../slideLayouts/slideLayout189.xml"/><Relationship Id="rId52" Type="http://schemas.openxmlformats.org/officeDocument/2006/relationships/slideLayout" Target="../slideLayouts/slideLayout197.xml"/><Relationship Id="rId6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Relationship Id="rId30" Type="http://schemas.openxmlformats.org/officeDocument/2006/relationships/slideLayout" Target="../slideLayouts/slideLayout175.xml"/><Relationship Id="rId35" Type="http://schemas.openxmlformats.org/officeDocument/2006/relationships/slideLayout" Target="../slideLayouts/slideLayout180.xml"/><Relationship Id="rId43" Type="http://schemas.openxmlformats.org/officeDocument/2006/relationships/slideLayout" Target="../slideLayouts/slideLayout188.xml"/><Relationship Id="rId48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153.xml"/><Relationship Id="rId51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33" Type="http://schemas.openxmlformats.org/officeDocument/2006/relationships/slideLayout" Target="../slideLayouts/slideLayout178.xml"/><Relationship Id="rId38" Type="http://schemas.openxmlformats.org/officeDocument/2006/relationships/slideLayout" Target="../slideLayouts/slideLayout183.xml"/><Relationship Id="rId46" Type="http://schemas.openxmlformats.org/officeDocument/2006/relationships/slideLayout" Target="../slideLayouts/slideLayout191.xml"/><Relationship Id="rId59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423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4235" r:id="rId5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2/3/2026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February 3,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96E95-9B0C-4EC1-9980-C3F4F6A5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51" y="103073"/>
            <a:ext cx="6954982" cy="1108363"/>
          </a:xfrm>
        </p:spPr>
        <p:txBody>
          <a:bodyPr/>
          <a:lstStyle/>
          <a:p>
            <a:pPr algn="ctr"/>
            <a:r>
              <a:rPr lang="el-GR" sz="2400" i="0" dirty="0" smtClean="0"/>
              <a:t>6. ΟΙ ΛΟΓΑΡΙΑΣΜΟΙ ΑΠΟ ΟΡΓΑΝΩΤΙΚΗ ΑΠΟΨΗ ΚΑΙ Η ΔΙΑΚΡΙΣΗ ΤΟΥΣ ΚΑΤΑ ΜΕΓΕΘΟΣ</a:t>
            </a:r>
            <a:r>
              <a:rPr lang="el-GR" i="0" dirty="0" smtClean="0"/>
              <a:t> </a:t>
            </a:r>
            <a:endParaRPr lang="en-US" i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B56FB-552F-5A4B-085F-DC35C50D474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0357" y="2107562"/>
            <a:ext cx="8261969" cy="4002293"/>
          </a:xfrm>
        </p:spPr>
        <p:txBody>
          <a:bodyPr lIns="0" tIns="0" rIns="0" bIns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Οι λογαριασμοί παρακολουθούν τις </a:t>
            </a:r>
            <a:r>
              <a:rPr lang="el-GR" altLang="zh-CN" sz="1800" b="1" dirty="0" smtClean="0"/>
              <a:t>μεταβολές</a:t>
            </a:r>
            <a:r>
              <a:rPr lang="el-GR" altLang="zh-CN" sz="1800" dirty="0" smtClean="0"/>
              <a:t> των περιουσιακών στοιχείων και εμφανίζουν το εκάστοτε </a:t>
            </a:r>
            <a:r>
              <a:rPr lang="el-GR" altLang="zh-CN" sz="1800" b="1" dirty="0" smtClean="0"/>
              <a:t>υπόλοιπό</a:t>
            </a:r>
            <a:r>
              <a:rPr lang="el-GR" altLang="zh-CN" sz="1800" dirty="0" smtClean="0"/>
              <a:t> τους.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Για </a:t>
            </a:r>
            <a:r>
              <a:rPr lang="el-GR" altLang="zh-CN" sz="1800" b="1" dirty="0" smtClean="0"/>
              <a:t>παράδειγμα</a:t>
            </a:r>
            <a:r>
              <a:rPr lang="el-GR" altLang="zh-CN" sz="1800" dirty="0" smtClean="0"/>
              <a:t>, μπορούμε να γνωρίζουμε πόσα είναι τα εμπορεύματά μας και τι μεταβολές έγιναν σ’ αυτά σε μια χρονική περίοδο.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Αν, όμως, μας ρωτήσουν για </a:t>
            </a:r>
            <a:r>
              <a:rPr lang="el-GR" altLang="zh-CN" sz="1800" b="1" dirty="0" smtClean="0"/>
              <a:t>συγκεκριμένα</a:t>
            </a:r>
            <a:r>
              <a:rPr lang="el-GR" altLang="zh-CN" sz="1800" dirty="0" smtClean="0"/>
              <a:t> εμπορεύματα, δεν θα γνωρίζουμε να απαντήσουμε, χωρίς να καταφύγουμε σε εξωλογιστικούς υπολογισμούς.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Υπάρχει, λοπόν, </a:t>
            </a:r>
            <a:r>
              <a:rPr lang="el-GR" altLang="zh-CN" sz="1800" b="1" dirty="0" smtClean="0"/>
              <a:t>ανάγκη διάσπασης </a:t>
            </a:r>
            <a:r>
              <a:rPr lang="el-GR" altLang="zh-CN" sz="1800" dirty="0" smtClean="0"/>
              <a:t>των λογαριασμών μέχρι την </a:t>
            </a:r>
            <a:r>
              <a:rPr lang="el-GR" altLang="zh-CN" sz="1800" b="1" dirty="0" smtClean="0"/>
              <a:t>εξατομίκευση</a:t>
            </a:r>
            <a:r>
              <a:rPr lang="el-GR" altLang="zh-CN" sz="1800" dirty="0" smtClean="0"/>
              <a:t> του κάθε περιουσιακού στοιχείου.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Οι επιχειρήσεις έχουν ανάγκη να τηρούν τις πληροφορίες τους αναλυμένες σε </a:t>
            </a:r>
            <a:r>
              <a:rPr lang="el-GR" altLang="zh-CN" sz="1800" b="1" dirty="0" smtClean="0"/>
              <a:t>δύο ή περισσότερα επίπεδα </a:t>
            </a:r>
            <a:r>
              <a:rPr lang="el-GR" altLang="zh-CN" sz="1800" dirty="0" smtClean="0"/>
              <a:t>και γι’ αυτό λειτουργούν </a:t>
            </a:r>
            <a:r>
              <a:rPr lang="el-GR" altLang="zh-CN" sz="1800" b="1" dirty="0" smtClean="0"/>
              <a:t>παράλληλα</a:t>
            </a:r>
            <a:r>
              <a:rPr lang="el-GR" altLang="zh-CN" sz="1800" dirty="0" smtClean="0"/>
              <a:t> λογαριασμούς διαφορετικών επιπέδων ανάλυσης.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altLang="zh-CN" sz="1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altLang="zh-CN" sz="1800" dirty="0" smtClean="0"/>
          </a:p>
          <a:p>
            <a:pPr algn="just"/>
            <a:endParaRPr lang="el-GR" altLang="zh-CN" sz="1800" dirty="0" smtClean="0"/>
          </a:p>
          <a:p>
            <a:pPr algn="just"/>
            <a:endParaRPr lang="el-GR" altLang="zh-CN" sz="1800" dirty="0" smtClean="0"/>
          </a:p>
        </p:txBody>
      </p:sp>
      <p:pic>
        <p:nvPicPr>
          <p:cNvPr id="14" name="Picture Placeholder 13" descr="Two people collaborating at a computer.">
            <a:extLst>
              <a:ext uri="{FF2B5EF4-FFF2-40B4-BE49-F238E27FC236}">
                <a16:creationId xmlns:a16="http://schemas.microsoft.com/office/drawing/2014/main" id="{4A5C565C-5FD3-821D-1BF8-583E98BD9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r="41"/>
          <a:stretch/>
        </p:blipFill>
        <p:spPr>
          <a:xfrm>
            <a:off x="9324108" y="0"/>
            <a:ext cx="2867892" cy="6857999"/>
          </a:xfrm>
        </p:spPr>
      </p:pic>
      <p:sp>
        <p:nvSpPr>
          <p:cNvPr id="2" name="TextBox 1"/>
          <p:cNvSpPr txBox="1"/>
          <p:nvPr/>
        </p:nvSpPr>
        <p:spPr>
          <a:xfrm>
            <a:off x="1313851" y="1459444"/>
            <a:ext cx="6608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6.1  ΑΝΑΓΚΗ  ΔΙΑΚΡΙΣΗΣ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26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95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631841" y="897029"/>
            <a:ext cx="101006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Γενικοί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ή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Περιληπτικοί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είναι οι λογαριασμοί οι οποίοι απεικονίζουν και παρακολουθούν τα περιουσιακά στοιχεία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στο σύνολό τους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όπως Μεταφορικά μέσα, Εμπορεύματα, Προμηθευτές.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738" y="126609"/>
            <a:ext cx="1120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6.2.  ΛΟΓΑΡΙΑΣΜΟΙ ΓΕΝΙΚΟΙ(ΠΕΡΙΛΗΠΤΙΚΟΙ) ΚΑΙ ΕΙΔΙΚΟΙ(ΑΝΑΛΥΤΙΚΟΙ)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842" y="2568153"/>
            <a:ext cx="10100603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1840" y="2182505"/>
            <a:ext cx="101006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Ειδικοί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ή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Αναλυτικοί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είναι οι λογαριασμοί στους οποίους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αναλύεται ένας Γενικός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ή Περιληπτικός λογαριασμός,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όπως οι λογαριασμοί «Ανδρικά ενδύματα», «Γυναικεία ενδύματα», στους οποίους αναλύεται ο γενικός λογαριασμός «Εμπορεύματα» (</a:t>
            </a:r>
            <a:r>
              <a:rPr kumimoji="0" lang="el-GR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σελ.102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).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1839" y="3472629"/>
            <a:ext cx="1010060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Ένας ειδικός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λογαριασμός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μπορεί να αναλύεται και αυτός σε αναλυτικούς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π.χ. ο λογαριασμός «Ανδρικά ενδύματα» σε «Κοστούμια», «Σακκάκια», «Παντελόνια»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και ο κάθε ένας από αυτούς να αναλύεται, με τη σειρά του, σε πιο αναλυτικούς λογαριασμούς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π.χ. «χειμερινά», «καλοκαιρινά» κλπ. Αυτό γίνεται μέχρι την </a:t>
            </a:r>
            <a:r>
              <a:rPr kumimoji="0" lang="el-GR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τέλεια εξατομίκευση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του είδους.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8822" y="5571175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Κάθε λογαριασμός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 ο οποίος αναλύεται, είναι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ειδικός για τον προηγούμενό του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και </a:t>
            </a:r>
            <a:r>
              <a:rPr kumimoji="0" lang="el-GR" sz="200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γενικός για τους επόμενούς του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18788" y="69250"/>
            <a:ext cx="1221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6.3  ΠΡΩΤΟΒΑΘΜΙΟΙ,   ΔΕΥΤΕΡΟΒΑΘΜΙΟΙ,  ΤΡΙΤΟΒΑΘΜΙΟΙ   ΛΟΓ/ΜΟΙ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pic>
        <p:nvPicPr>
          <p:cNvPr id="11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0" y="558862"/>
            <a:ext cx="1011382" cy="6299137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468601" y="807629"/>
            <a:ext cx="972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Πρωτοβάθμιοι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λέγονται οι λογαριασμοί που τηρούνται στον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Γενικό Καθολικό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και με αυτούς παρακολουθούνται τα περιουσιακά στοιχεία της επιχείρησης κατά ομοειδείς κατηγορίες.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Όπως οι λογαριασμοί «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Εμπορεύματα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», «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Πελάτες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», κλπ.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68601" y="2076739"/>
            <a:ext cx="972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Δευτεροβάθμιοι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λέγονται οι ειδικοί ή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αναλυτικοί λογαριασμοί κάθε πρωτοβάθμιου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περιληπτικού λογαριασμού που τηρούνται στο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Αναλυτικό Καθολικό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πρώτης σειράς.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40891" y="2767715"/>
            <a:ext cx="972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   Π.χ. Στο Αναλυτικό καθολικό του πρωτοβάθμιου λογαριασμού «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Εμπορεύματα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 τηρούνται οι δευτεροβάθμιοι λογαριασμοί «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Ανδρικά ενδύματα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», «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Γυναικεία ενδύματα».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6311" y="3998148"/>
            <a:ext cx="972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Τριτοβάθμιοι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λέγονται οι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ειδικοί λογαριασμοί κάθε δευτεροβάθμιου</a:t>
            </a:r>
            <a:r>
              <a:rPr kumimoji="0" lang="el-GR" sz="2000" b="0" i="0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περιληπτικού λογαριασμού που τηρούνται στο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Αναλυτικό Καθολικό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δεύτερης σειράς.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68601" y="4689124"/>
            <a:ext cx="972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   Π.χ. Στο Αναλυτικό καθολικό του δευτεροβάθμιου λογαριασμού «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Ανδρικά ενδύματα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 τηρούνται οι τριτοβάθμιοι λογαριασμοί «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Κοστούμια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», «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Σακκάκια</a:t>
            </a:r>
            <a:r>
              <a:rPr kumimoji="0" lang="el-GR" sz="2000" b="0" i="0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», κλπ.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68601" y="5643155"/>
            <a:ext cx="972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   Με τον ίδιο τρόπο συνεχίζεται η ανάλυση σε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τεταρτοβάθμιους, πεμπτοβάθμιους,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κλπ. λογαριασμούς, μέχρι την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τέλεια εξατομίκευση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του κάθε περιουσιακού στοιχείου.</a:t>
            </a:r>
            <a:endParaRPr kumimoji="0" lang="en-US" sz="1800" i="0" u="sng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18788" y="69250"/>
            <a:ext cx="1221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ΠΑΡΑΔΕΙΓΜΑ  ΑΝΑΛΥΣΗΣ  ΛΟΓΑΡΙΑΣΜΩΝ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pic>
        <p:nvPicPr>
          <p:cNvPr id="11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0" y="558862"/>
            <a:ext cx="1011382" cy="62991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98986" y="3866068"/>
            <a:ext cx="240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 ΠΑΡΟΧΕΣ ΤΡΙΤΩΝ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068" y="2874669"/>
            <a:ext cx="196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Ενοίκια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8830" y="2573966"/>
            <a:ext cx="26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Ενοίκια κτιρίων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8744" y="2975771"/>
            <a:ext cx="26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Ενοίκια μηχανημάτων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538384" y="2801504"/>
            <a:ext cx="692707" cy="22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38384" y="3031192"/>
            <a:ext cx="692707" cy="107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22067" y="4787508"/>
            <a:ext cx="3207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Επισκευές &amp; συντηρήσεις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682971" y="4048952"/>
            <a:ext cx="256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3"/>
          </p:cNvCxnSpPr>
          <p:nvPr/>
        </p:nvCxnSpPr>
        <p:spPr>
          <a:xfrm flipV="1">
            <a:off x="3601333" y="3138894"/>
            <a:ext cx="511769" cy="911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" idx="3"/>
          </p:cNvCxnSpPr>
          <p:nvPr/>
        </p:nvCxnSpPr>
        <p:spPr>
          <a:xfrm>
            <a:off x="3601333" y="4050734"/>
            <a:ext cx="520734" cy="894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13102" y="3857483"/>
            <a:ext cx="1967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Ασφάλιστρα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88916" y="3631356"/>
            <a:ext cx="267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Ασφάλιστρα πυρός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58830" y="4033161"/>
            <a:ext cx="306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Ασφάλιστρα μεταφ. μέσων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7468470" y="3858894"/>
            <a:ext cx="692707" cy="22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68470" y="4088582"/>
            <a:ext cx="692707" cy="107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161177" y="4549422"/>
            <a:ext cx="378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Επισκευές &amp; συντηρήσεις μηχ/των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31091" y="4951227"/>
            <a:ext cx="371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l-GR" dirty="0">
                <a:solidFill>
                  <a:srgbClr val="113D61"/>
                </a:solidFill>
              </a:rPr>
              <a:t>Επισκευές &amp; συντηρήσεις </a:t>
            </a:r>
            <a:r>
              <a:rPr lang="el-GR" dirty="0" smtClean="0">
                <a:solidFill>
                  <a:srgbClr val="113D61"/>
                </a:solidFill>
              </a:rPr>
              <a:t>αυτ/των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7440731" y="4776960"/>
            <a:ext cx="692707" cy="22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440731" y="5006648"/>
            <a:ext cx="692707" cy="107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27119" y="1338614"/>
            <a:ext cx="271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Πρωτοβάθμιος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λογ/μός 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Γενικό Καθολικό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24122" y="1356848"/>
            <a:ext cx="292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Δευτεροβάθμιος λογ/μός 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Αναλ. Καθολικό</a:t>
            </a:r>
            <a:r>
              <a:rPr kumimoji="0" lang="el-GR" sz="1800" i="0" u="none" strike="noStrike" kern="1200" cap="none" spc="0" normalizeH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Α΄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34340" y="1397945"/>
            <a:ext cx="2726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Τριτοβάθμιος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3D61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λογ/μός </a:t>
            </a:r>
            <a:r>
              <a:rPr lang="el-GR" dirty="0">
                <a:solidFill>
                  <a:srgbClr val="113D61"/>
                </a:solidFill>
              </a:rPr>
              <a:t>Αναλ. Καθολικό </a:t>
            </a:r>
            <a:r>
              <a:rPr lang="el-GR" dirty="0" smtClean="0">
                <a:solidFill>
                  <a:srgbClr val="113D61"/>
                </a:solidFill>
              </a:rPr>
              <a:t>Β΄</a:t>
            </a:r>
            <a:endParaRPr lang="en-US" b="1" dirty="0">
              <a:solidFill>
                <a:srgbClr val="113D6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6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99309" y="1596396"/>
            <a:ext cx="10100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Οι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ειδικοί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λογαριασμοί λειτουργούν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παράλληλα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με το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γενικό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τοους λογαριασμό και όπως αυτός, δηλαδή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: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baseline="0" dirty="0" smtClean="0">
                <a:solidFill>
                  <a:prstClr val="black"/>
                </a:solidFill>
                <a:latin typeface="Trade Gothic Next Light"/>
              </a:rPr>
              <a:t>Όταν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χρεώνεται ο γενικός, χρεώνονται και οι ειδικοί του.</a:t>
            </a:r>
          </a:p>
          <a:p>
            <a:pPr marL="342900" lvl="0" indent="-342900" algn="just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</a:rPr>
              <a:t>Όταν </a:t>
            </a:r>
            <a:r>
              <a:rPr lang="el-GR" sz="2000" dirty="0" smtClean="0">
                <a:solidFill>
                  <a:prstClr val="black"/>
                </a:solidFill>
              </a:rPr>
              <a:t>πιστώνεται </a:t>
            </a:r>
            <a:r>
              <a:rPr lang="el-GR" sz="2000" dirty="0">
                <a:solidFill>
                  <a:prstClr val="black"/>
                </a:solidFill>
              </a:rPr>
              <a:t>ο γενικός, </a:t>
            </a:r>
            <a:r>
              <a:rPr lang="el-GR" sz="2000" dirty="0" smtClean="0">
                <a:solidFill>
                  <a:prstClr val="black"/>
                </a:solidFill>
              </a:rPr>
              <a:t>πιστώνονται </a:t>
            </a:r>
            <a:r>
              <a:rPr lang="el-GR" sz="2000" dirty="0">
                <a:solidFill>
                  <a:prstClr val="black"/>
                </a:solidFill>
              </a:rPr>
              <a:t>και οι ειδικοί </a:t>
            </a:r>
            <a:r>
              <a:rPr lang="el-GR" sz="2000" dirty="0" smtClean="0">
                <a:solidFill>
                  <a:prstClr val="black"/>
                </a:solidFill>
              </a:rPr>
              <a:t>του.</a:t>
            </a:r>
            <a:endParaRPr lang="el-GR" sz="2000" dirty="0">
              <a:solidFill>
                <a:prstClr val="black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738" y="126609"/>
            <a:ext cx="1120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6.4.  ΛΟΓΙΣΤΙΚΟΣ ΧΕΙΡΙΣΜΟΣ ΓΕΝΙΚΩΝ ΚΑΙ ΕΙΔΙΚΩΝ ΛΟΓΑΡΙΑΣΜΩΝ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842" y="2568153"/>
            <a:ext cx="10100603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9063" y="3921362"/>
            <a:ext cx="106125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Οι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Ειδικοί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γράφονται στο ημερολογιακό άρθρο :</a:t>
            </a:r>
          </a:p>
          <a:p>
            <a:pPr marL="342900" marR="0" lvl="0" indent="-342900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b="0" dirty="0" smtClean="0">
                <a:solidFill>
                  <a:prstClr val="black"/>
                </a:solidFill>
                <a:latin typeface="Trade Gothic Next Light"/>
              </a:rPr>
              <a:t>Αμέσως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κάτω από το γενικό </a:t>
            </a:r>
            <a:r>
              <a:rPr lang="el-GR" sz="2000" b="0" dirty="0" smtClean="0">
                <a:solidFill>
                  <a:prstClr val="black"/>
                </a:solidFill>
                <a:latin typeface="Trade Gothic Next Light"/>
              </a:rPr>
              <a:t>τους λογαριασμό και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υπογραμμίζονται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για να ξεχωρίζουν.</a:t>
            </a:r>
          </a:p>
          <a:p>
            <a:pPr marL="342900" marR="0" lvl="0" indent="-342900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Τα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ποσά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τους γράφονται στη </a:t>
            </a:r>
            <a:r>
              <a:rPr kumimoji="0" lang="el-GR" sz="2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στήλη των μερικών ποσών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οταν είναι από δύο και πάνω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και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αθροίζονται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μετά την αναγραφή του ποσού και του τελευταίου ειδικού λογαριασμού.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737" y="126609"/>
            <a:ext cx="112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ΠΑΡΑΔΕΙΓΜΑ  ΗΜΕΡΟΛΟΓΙΟΥ  ΜΕ  ΓΕΝΙΚΟΥΣ  &amp;  ΕΙΔΙΚΟΥΣ  ΛΟΓ/ΜΟΥΣ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366761"/>
              </p:ext>
            </p:extLst>
          </p:nvPr>
        </p:nvGraphicFramePr>
        <p:xfrm>
          <a:off x="1223886" y="1123058"/>
          <a:ext cx="10818058" cy="4343400"/>
        </p:xfrm>
        <a:graphic>
          <a:graphicData uri="http://schemas.openxmlformats.org/drawingml/2006/table">
            <a:tbl>
              <a:tblPr firstRow="1" bandRow="1"/>
              <a:tblGrid>
                <a:gridCol w="926851">
                  <a:extLst>
                    <a:ext uri="{9D8B030D-6E8A-4147-A177-3AD203B41FA5}">
                      <a16:colId xmlns:a16="http://schemas.microsoft.com/office/drawing/2014/main" val="1501876785"/>
                    </a:ext>
                  </a:extLst>
                </a:gridCol>
                <a:gridCol w="1366186">
                  <a:extLst>
                    <a:ext uri="{9D8B030D-6E8A-4147-A177-3AD203B41FA5}">
                      <a16:colId xmlns:a16="http://schemas.microsoft.com/office/drawing/2014/main" val="316235661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059979884"/>
                    </a:ext>
                  </a:extLst>
                </a:gridCol>
                <a:gridCol w="3596001">
                  <a:extLst>
                    <a:ext uri="{9D8B030D-6E8A-4147-A177-3AD203B41FA5}">
                      <a16:colId xmlns:a16="http://schemas.microsoft.com/office/drawing/2014/main" val="468358993"/>
                    </a:ext>
                  </a:extLst>
                </a:gridCol>
                <a:gridCol w="989563">
                  <a:extLst>
                    <a:ext uri="{9D8B030D-6E8A-4147-A177-3AD203B41FA5}">
                      <a16:colId xmlns:a16="http://schemas.microsoft.com/office/drawing/2014/main" val="4098507658"/>
                    </a:ext>
                  </a:extLst>
                </a:gridCol>
                <a:gridCol w="1210325">
                  <a:extLst>
                    <a:ext uri="{9D8B030D-6E8A-4147-A177-3AD203B41FA5}">
                      <a16:colId xmlns:a16="http://schemas.microsoft.com/office/drawing/2014/main" val="3739403584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1896655897"/>
                    </a:ext>
                  </a:extLst>
                </a:gridCol>
              </a:tblGrid>
              <a:tr h="39026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Άρθρο   (Α/Α)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Σελίδα  Γενικού  Καθολικού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Σελίδα Αναλυτικού Καθολικού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Ημερομηνία</a:t>
                      </a:r>
                      <a:r>
                        <a:rPr lang="el-GR" b="1" baseline="0" dirty="0" smtClean="0"/>
                        <a:t>            </a:t>
                      </a:r>
                    </a:p>
                    <a:p>
                      <a:pPr algn="ctr"/>
                      <a:r>
                        <a:rPr lang="el-GR" b="1" baseline="0" dirty="0" smtClean="0"/>
                        <a:t>Χρεούμενος λογ/μός    Πιστούμενος λογ/μός   Αιτιολογία &amp; δικαιολογητικό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Μερικά ποσά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/>
                        <a:t>Ποσά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10460"/>
                  </a:ext>
                </a:extLst>
              </a:tr>
              <a:tr h="683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Χρέωσης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Πίστωσης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76977"/>
                  </a:ext>
                </a:extLst>
              </a:tr>
              <a:tr h="3656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l-GR" b="1" u="none" dirty="0" smtClean="0"/>
                        <a:t>21/3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884939"/>
                  </a:ext>
                </a:extLst>
              </a:tr>
              <a:tr h="13897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l-GR" dirty="0" smtClean="0"/>
                    </a:p>
                    <a:p>
                      <a:pPr algn="ctr"/>
                      <a:endParaRPr lang="el-GR" dirty="0" smtClean="0"/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l"/>
                      <a:r>
                        <a:rPr lang="el-GR" b="1" dirty="0" smtClean="0"/>
                        <a:t>Εμπορεύματα</a:t>
                      </a:r>
                    </a:p>
                    <a:p>
                      <a:pPr algn="l"/>
                      <a:r>
                        <a:rPr lang="el-GR" u="sng" dirty="0" smtClean="0"/>
                        <a:t>Ξυλεία Σουηδική</a:t>
                      </a:r>
                    </a:p>
                    <a:p>
                      <a:pPr algn="l"/>
                      <a:r>
                        <a:rPr lang="el-GR" u="sng" dirty="0" smtClean="0"/>
                        <a:t>Ξυλεία Λευκή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l-GR" dirty="0" smtClean="0"/>
                        <a:t>                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l-GR" dirty="0" smtClean="0"/>
                        <a:t>                 </a:t>
                      </a:r>
                      <a:r>
                        <a:rPr lang="el-GR" b="1" dirty="0" smtClean="0"/>
                        <a:t>Χρηματικά διαθέσιμα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l-GR" u="none" dirty="0" smtClean="0"/>
                        <a:t>                 </a:t>
                      </a:r>
                      <a:r>
                        <a:rPr lang="el-GR" u="sng" dirty="0" smtClean="0"/>
                        <a:t>Ταμείο</a:t>
                      </a:r>
                    </a:p>
                    <a:p>
                      <a:pPr algn="ctr"/>
                      <a:r>
                        <a:rPr lang="el-GR" sz="1800" i="1" dirty="0" smtClean="0"/>
                        <a:t>Αγορά εμπ/των από Δαγκλή,</a:t>
                      </a:r>
                    </a:p>
                    <a:p>
                      <a:pPr algn="ctr"/>
                      <a:r>
                        <a:rPr lang="el-GR" sz="1800" i="1" dirty="0" smtClean="0"/>
                        <a:t>Τιμ.21/21-3,</a:t>
                      </a:r>
                      <a:r>
                        <a:rPr lang="el-GR" sz="1800" i="1" baseline="0" dirty="0" smtClean="0"/>
                        <a:t> Απ.7/21-3</a:t>
                      </a:r>
                      <a:endParaRPr lang="en-US" sz="1800" i="1" dirty="0" smtClean="0"/>
                    </a:p>
                    <a:p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r"/>
                      <a:endParaRPr lang="el-GR" dirty="0" smtClean="0"/>
                    </a:p>
                    <a:p>
                      <a:pPr algn="r"/>
                      <a:endParaRPr lang="el-GR" dirty="0" smtClean="0"/>
                    </a:p>
                    <a:p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9594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32371" y="2715485"/>
            <a:ext cx="42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21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32371" y="3881968"/>
            <a:ext cx="42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2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040856" y="2993461"/>
            <a:ext cx="42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1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040856" y="3266314"/>
            <a:ext cx="42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4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040856" y="4233577"/>
            <a:ext cx="42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1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853062" y="3035023"/>
            <a:ext cx="651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500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853062" y="3294906"/>
            <a:ext cx="651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u="sng" dirty="0"/>
              <a:t>3</a:t>
            </a:r>
            <a:r>
              <a:rPr lang="el-GR" sz="1600" u="sng" dirty="0" smtClean="0"/>
              <a:t>00</a:t>
            </a:r>
            <a:endParaRPr lang="en-US" sz="1600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10019099" y="2744074"/>
            <a:ext cx="651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800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169024" y="3909676"/>
            <a:ext cx="651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800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159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738" y="126609"/>
            <a:ext cx="1120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 Υ Ν Ε Χ Ε Ι 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842" y="2568153"/>
            <a:ext cx="10100603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3779" y="770072"/>
            <a:ext cx="109312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l-G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  Οι </a:t>
            </a:r>
            <a:r>
              <a:rPr kumimoji="0" lang="el-GR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λογαριασμοί</a:t>
            </a:r>
            <a:r>
              <a:rPr kumimoji="0" lang="el-G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των </a:t>
            </a:r>
            <a:r>
              <a:rPr kumimoji="0" lang="el-GR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Αναλυτικών</a:t>
            </a:r>
            <a:r>
              <a:rPr kumimoji="0" lang="el-G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Καθολικών, όπως και οι λογαριασμοί του </a:t>
            </a:r>
            <a:r>
              <a:rPr kumimoji="0" lang="el-GR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Γενικού</a:t>
            </a:r>
            <a:r>
              <a:rPr kumimoji="0" lang="el-G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Καθολικού, </a:t>
            </a:r>
            <a:r>
              <a:rPr kumimoji="0" lang="el-GR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ενημερώνονται</a:t>
            </a:r>
            <a:r>
              <a:rPr kumimoji="0" lang="el-G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από το Ημερολόγιο, </a:t>
            </a:r>
            <a:r>
              <a:rPr kumimoji="0" lang="el-GR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εκτός από την αρχή και το τέλος της χρήσης</a:t>
            </a:r>
            <a:r>
              <a:rPr kumimoji="0" lang="el-GR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,</a:t>
            </a:r>
            <a:r>
              <a:rPr kumimoji="0" lang="el-GR" sz="19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ό</a:t>
            </a:r>
            <a:r>
              <a:rPr lang="el-GR" sz="1900" dirty="0" smtClean="0">
                <a:solidFill>
                  <a:prstClr val="black"/>
                </a:solidFill>
                <a:latin typeface="Trade Gothic Next Light"/>
              </a:rPr>
              <a:t>που,  για </a:t>
            </a:r>
            <a:r>
              <a:rPr lang="el-GR" sz="1900" b="1" dirty="0" smtClean="0">
                <a:solidFill>
                  <a:prstClr val="black"/>
                </a:solidFill>
                <a:latin typeface="Trade Gothic Next Light"/>
              </a:rPr>
              <a:t>οικονομία εργασίας</a:t>
            </a:r>
            <a:r>
              <a:rPr lang="el-GR" sz="1900" dirty="0" smtClean="0">
                <a:solidFill>
                  <a:prstClr val="black"/>
                </a:solidFill>
                <a:latin typeface="Trade Gothic Next Light"/>
              </a:rPr>
              <a:t>, οι αναλυτικοί λογαριασμοί ενημερώνονται </a:t>
            </a:r>
            <a:r>
              <a:rPr lang="el-GR" sz="1900" b="1" dirty="0" smtClean="0">
                <a:solidFill>
                  <a:prstClr val="black"/>
                </a:solidFill>
                <a:latin typeface="Trade Gothic Next Light"/>
              </a:rPr>
              <a:t>από το βιβλίο απογραφών</a:t>
            </a:r>
            <a:r>
              <a:rPr lang="el-GR" sz="1900" dirty="0" smtClean="0">
                <a:solidFill>
                  <a:prstClr val="black"/>
                </a:solidFill>
                <a:latin typeface="Trade Gothic Next Light"/>
              </a:rPr>
              <a:t>.</a:t>
            </a:r>
            <a:endParaRPr kumimoji="0" lang="el-GR" sz="1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7634" y="2072481"/>
            <a:ext cx="109312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Σε πολλές περιπτώσεις, κρίνεται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σκόπιμο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για λόγους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ταχύτητας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αλλά και για πιο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ουσιαστικό έλεγχο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σε περίπτωση λάθους,                        η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ενημέρωση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των ειδικών λογαριασμών να γίνεται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απ’ ευθείας από τα δικαιολογητικά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.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15726"/>
              </p:ext>
            </p:extLst>
          </p:nvPr>
        </p:nvGraphicFramePr>
        <p:xfrm>
          <a:off x="1177634" y="3740529"/>
          <a:ext cx="10743740" cy="3083883"/>
        </p:xfrm>
        <a:graphic>
          <a:graphicData uri="http://schemas.openxmlformats.org/drawingml/2006/table">
            <a:tbl>
              <a:tblPr firstRow="1" bandRow="1"/>
              <a:tblGrid>
                <a:gridCol w="881758">
                  <a:extLst>
                    <a:ext uri="{9D8B030D-6E8A-4147-A177-3AD203B41FA5}">
                      <a16:colId xmlns:a16="http://schemas.microsoft.com/office/drawing/2014/main" val="1501876785"/>
                    </a:ext>
                  </a:extLst>
                </a:gridCol>
                <a:gridCol w="1299718">
                  <a:extLst>
                    <a:ext uri="{9D8B030D-6E8A-4147-A177-3AD203B41FA5}">
                      <a16:colId xmlns:a16="http://schemas.microsoft.com/office/drawing/2014/main" val="3162356612"/>
                    </a:ext>
                  </a:extLst>
                </a:gridCol>
                <a:gridCol w="1391860">
                  <a:extLst>
                    <a:ext uri="{9D8B030D-6E8A-4147-A177-3AD203B41FA5}">
                      <a16:colId xmlns:a16="http://schemas.microsoft.com/office/drawing/2014/main" val="1059979884"/>
                    </a:ext>
                  </a:extLst>
                </a:gridCol>
                <a:gridCol w="3214002">
                  <a:extLst>
                    <a:ext uri="{9D8B030D-6E8A-4147-A177-3AD203B41FA5}">
                      <a16:colId xmlns:a16="http://schemas.microsoft.com/office/drawing/2014/main" val="468358993"/>
                    </a:ext>
                  </a:extLst>
                </a:gridCol>
                <a:gridCol w="1470418">
                  <a:extLst>
                    <a:ext uri="{9D8B030D-6E8A-4147-A177-3AD203B41FA5}">
                      <a16:colId xmlns:a16="http://schemas.microsoft.com/office/drawing/2014/main" val="3739403584"/>
                    </a:ext>
                  </a:extLst>
                </a:gridCol>
                <a:gridCol w="1281490">
                  <a:extLst>
                    <a:ext uri="{9D8B030D-6E8A-4147-A177-3AD203B41FA5}">
                      <a16:colId xmlns:a16="http://schemas.microsoft.com/office/drawing/2014/main" val="971341025"/>
                    </a:ext>
                  </a:extLst>
                </a:gridCol>
                <a:gridCol w="1204494">
                  <a:extLst>
                    <a:ext uri="{9D8B030D-6E8A-4147-A177-3AD203B41FA5}">
                      <a16:colId xmlns:a16="http://schemas.microsoft.com/office/drawing/2014/main" val="3528538028"/>
                    </a:ext>
                  </a:extLst>
                </a:gridCol>
              </a:tblGrid>
              <a:tr h="34738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Ημερ.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Αριθμός  Ημερολ.  Άρθρου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Είδος, Αριθμός Δικαιολογ.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b="1" dirty="0" smtClean="0"/>
                        <a:t>Αιτιολογία</a:t>
                      </a:r>
                      <a:endParaRPr lang="en-US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/>
                        <a:t>Ποσά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Υπόλοιπο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010460"/>
                  </a:ext>
                </a:extLst>
              </a:tr>
              <a:tr h="781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Χρέωσης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Πίστωσης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9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76977"/>
                  </a:ext>
                </a:extLst>
              </a:tr>
              <a:tr h="347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/>
                        <a:t>1/1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l-GR" b="0" u="none" dirty="0" smtClean="0"/>
                        <a:t>Από την Απογραφή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r"/>
                      <a:r>
                        <a:rPr lang="el-GR" dirty="0" smtClean="0"/>
                        <a:t>2.000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2.000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884939"/>
                  </a:ext>
                </a:extLst>
              </a:tr>
              <a:tr h="3926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/>
                        <a:t>5/1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endParaRPr lang="el-GR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l-GR" dirty="0" smtClean="0"/>
                    </a:p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ctr"/>
                      <a:r>
                        <a:rPr lang="el-GR" dirty="0" smtClean="0"/>
                        <a:t>Τιμ.πώλ.</a:t>
                      </a:r>
                      <a:r>
                        <a:rPr lang="el-GR" baseline="0" dirty="0" smtClean="0"/>
                        <a:t> 30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r>
                        <a:rPr lang="el-GR" dirty="0" smtClean="0"/>
                        <a:t>Πώληση εμπορευμάτων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ade Gothic Next Light"/>
                        </a:defRPr>
                      </a:lvl9pPr>
                    </a:lstStyle>
                    <a:p>
                      <a:pPr algn="r"/>
                      <a:endParaRPr lang="el-GR" dirty="0" smtClean="0"/>
                    </a:p>
                    <a:p>
                      <a:pPr algn="r"/>
                      <a:endParaRPr lang="el-GR" dirty="0" smtClean="0"/>
                    </a:p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3.000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995945"/>
                  </a:ext>
                </a:extLst>
              </a:tr>
              <a:tr h="392685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6/1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Απ.είσ.</a:t>
                      </a:r>
                      <a:r>
                        <a:rPr lang="el-GR" baseline="0" dirty="0" smtClean="0"/>
                        <a:t> 80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Έναντι λογαριασμού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1.500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57927"/>
                  </a:ext>
                </a:extLst>
              </a:tr>
              <a:tr h="392685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8/1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Πισ.τιμ. 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Έκπτωση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dirty="0" smtClean="0"/>
                        <a:t>1.200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95062"/>
                  </a:ext>
                </a:extLst>
              </a:tr>
              <a:tr h="3926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rgbClr val="00B050"/>
                          </a:solidFill>
                        </a:rPr>
                        <a:t>Σε  μεταφορά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900" b="1" dirty="0" smtClean="0">
                          <a:solidFill>
                            <a:srgbClr val="00B050"/>
                          </a:solidFill>
                        </a:rPr>
                        <a:t>1.200</a:t>
                      </a:r>
                      <a:endParaRPr lang="en-US" sz="19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19162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26332" y="3461757"/>
            <a:ext cx="737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ΥΠΟΔΕΙΓΜΑ ΛΟΓΑΡΙΑΣΜΟΥ ΑΝΑΛΥΤΙΚΟΥ ΚΑΘΟΛΙΚΟΥ ΠΕΛΑΤΩΝ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79968" y="5672556"/>
            <a:ext cx="48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58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79968" y="6065352"/>
            <a:ext cx="484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70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672960" y="5278582"/>
            <a:ext cx="81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1.000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809038" y="5644846"/>
            <a:ext cx="92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1.500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809038" y="6037642"/>
            <a:ext cx="92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  300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652731" y="6455079"/>
            <a:ext cx="81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3.000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09038" y="6458148"/>
            <a:ext cx="81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1.800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9968" y="5288988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  <a:solidFill>
            <a:srgbClr val="00206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5464" y="126609"/>
            <a:ext cx="1120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6.5  ΚΑΤΑΣΤΑΣΕΙΣ ΣΥΜΦΩΝΙΑΣ (ΙΣΟΖΥΓΙΑ) ΤΩΝ ΑΝΑΛΥΤΙΚΩΝ ΚΑΘΟΛΙΚΩΝ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842" y="2568153"/>
            <a:ext cx="10100603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1672" y="887844"/>
            <a:ext cx="1069484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  </a:t>
            </a: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Η </a:t>
            </a:r>
            <a:r>
              <a:rPr lang="el-GR" sz="2000" u="sng" dirty="0" smtClean="0">
                <a:solidFill>
                  <a:prstClr val="black"/>
                </a:solidFill>
                <a:latin typeface="Trade Gothic Next Light"/>
              </a:rPr>
              <a:t>παράλληλη λειτουργία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του Γενικού και των Αναλυτικών του λογαριασμών συνεπάγεται :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Το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σύνολο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των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αθροισμάτων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των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χρεώσεων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των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αναλυτικών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λογαριασμών</a:t>
            </a:r>
          </a:p>
          <a:p>
            <a:pPr marR="0" lvl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είναι ίσο με το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άθροισμα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της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χρέωσης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του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γενικού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τους λογαριασμού.</a:t>
            </a:r>
          </a:p>
          <a:p>
            <a:pPr marL="342900" lvl="0" indent="-342900" algn="just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</a:rPr>
              <a:t>Το </a:t>
            </a:r>
            <a:r>
              <a:rPr lang="el-GR" sz="2000" b="1" dirty="0">
                <a:solidFill>
                  <a:prstClr val="black"/>
                </a:solidFill>
              </a:rPr>
              <a:t>σύνολο</a:t>
            </a:r>
            <a:r>
              <a:rPr lang="el-GR" sz="2000" dirty="0">
                <a:solidFill>
                  <a:prstClr val="black"/>
                </a:solidFill>
              </a:rPr>
              <a:t> των </a:t>
            </a:r>
            <a:r>
              <a:rPr lang="el-GR" sz="2000" b="1" dirty="0">
                <a:solidFill>
                  <a:prstClr val="black"/>
                </a:solidFill>
              </a:rPr>
              <a:t>αθροισμάτων</a:t>
            </a:r>
            <a:r>
              <a:rPr lang="el-GR" sz="2000" dirty="0">
                <a:solidFill>
                  <a:prstClr val="black"/>
                </a:solidFill>
              </a:rPr>
              <a:t> των </a:t>
            </a:r>
            <a:r>
              <a:rPr lang="el-GR" sz="2000" b="1" dirty="0" smtClean="0">
                <a:solidFill>
                  <a:prstClr val="black"/>
                </a:solidFill>
              </a:rPr>
              <a:t>πιστώσεων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000" dirty="0">
                <a:solidFill>
                  <a:prstClr val="black"/>
                </a:solidFill>
              </a:rPr>
              <a:t>των </a:t>
            </a:r>
            <a:r>
              <a:rPr lang="el-GR" sz="2000" b="1" dirty="0">
                <a:solidFill>
                  <a:prstClr val="black"/>
                </a:solidFill>
              </a:rPr>
              <a:t>αναλυτικών</a:t>
            </a:r>
            <a:r>
              <a:rPr lang="el-GR" sz="2000" dirty="0">
                <a:solidFill>
                  <a:prstClr val="black"/>
                </a:solidFill>
              </a:rPr>
              <a:t> λογαριασμών</a:t>
            </a:r>
          </a:p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sz="2000" dirty="0">
                <a:solidFill>
                  <a:prstClr val="black"/>
                </a:solidFill>
              </a:rPr>
              <a:t>      είναι ίσο με το </a:t>
            </a:r>
            <a:r>
              <a:rPr lang="el-GR" sz="2000" b="1" dirty="0">
                <a:solidFill>
                  <a:prstClr val="black"/>
                </a:solidFill>
              </a:rPr>
              <a:t>άθροισμα</a:t>
            </a:r>
            <a:r>
              <a:rPr lang="el-GR" sz="2000" dirty="0">
                <a:solidFill>
                  <a:prstClr val="black"/>
                </a:solidFill>
              </a:rPr>
              <a:t> της </a:t>
            </a:r>
            <a:r>
              <a:rPr lang="el-GR" sz="2000" b="1" dirty="0" smtClean="0">
                <a:solidFill>
                  <a:prstClr val="black"/>
                </a:solidFill>
              </a:rPr>
              <a:t>πίστωσης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000" dirty="0">
                <a:solidFill>
                  <a:prstClr val="black"/>
                </a:solidFill>
              </a:rPr>
              <a:t>του </a:t>
            </a:r>
            <a:r>
              <a:rPr lang="el-GR" sz="2000" b="1" dirty="0">
                <a:solidFill>
                  <a:prstClr val="black"/>
                </a:solidFill>
              </a:rPr>
              <a:t>γενικού</a:t>
            </a:r>
            <a:r>
              <a:rPr lang="el-GR" sz="2000" dirty="0">
                <a:solidFill>
                  <a:prstClr val="black"/>
                </a:solidFill>
              </a:rPr>
              <a:t> τους λογαριασμού</a:t>
            </a:r>
            <a:r>
              <a:rPr lang="el-GR" sz="2000" dirty="0" smtClean="0">
                <a:solidFill>
                  <a:prstClr val="black"/>
                </a:solidFill>
              </a:rPr>
              <a:t>.</a:t>
            </a:r>
          </a:p>
          <a:p>
            <a:pPr marL="342900" lvl="0" indent="-342900" algn="just">
              <a:lnSpc>
                <a:spcPts val="3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</a:rPr>
              <a:t>Το </a:t>
            </a:r>
            <a:r>
              <a:rPr lang="el-GR" sz="2000" b="1" dirty="0">
                <a:solidFill>
                  <a:prstClr val="black"/>
                </a:solidFill>
              </a:rPr>
              <a:t>σύνολο</a:t>
            </a:r>
            <a:r>
              <a:rPr lang="el-GR" sz="2000" dirty="0">
                <a:solidFill>
                  <a:prstClr val="black"/>
                </a:solidFill>
              </a:rPr>
              <a:t> των </a:t>
            </a:r>
            <a:r>
              <a:rPr lang="el-GR" sz="2000" b="1" dirty="0" smtClean="0">
                <a:solidFill>
                  <a:prstClr val="black"/>
                </a:solidFill>
              </a:rPr>
              <a:t>υπόλοιπων</a:t>
            </a:r>
            <a:r>
              <a:rPr lang="el-GR" sz="2000" dirty="0" smtClean="0">
                <a:solidFill>
                  <a:prstClr val="black"/>
                </a:solidFill>
              </a:rPr>
              <a:t> των </a:t>
            </a:r>
            <a:r>
              <a:rPr lang="el-GR" sz="2000" b="1" dirty="0">
                <a:solidFill>
                  <a:prstClr val="black"/>
                </a:solidFill>
              </a:rPr>
              <a:t>αναλυτικών</a:t>
            </a:r>
            <a:r>
              <a:rPr lang="el-GR" sz="2000" dirty="0">
                <a:solidFill>
                  <a:prstClr val="black"/>
                </a:solidFill>
              </a:rPr>
              <a:t> λογαριασμών</a:t>
            </a:r>
          </a:p>
          <a:p>
            <a:pPr lvl="0" algn="just">
              <a:lnSpc>
                <a:spcPts val="3000"/>
              </a:lnSpc>
              <a:spcAft>
                <a:spcPts val="600"/>
              </a:spcAft>
              <a:defRPr/>
            </a:pPr>
            <a:r>
              <a:rPr lang="el-GR" sz="2000" dirty="0">
                <a:solidFill>
                  <a:prstClr val="black"/>
                </a:solidFill>
              </a:rPr>
              <a:t>      είναι ίσο με το </a:t>
            </a:r>
            <a:r>
              <a:rPr lang="el-GR" sz="2000" b="1" dirty="0" smtClean="0">
                <a:solidFill>
                  <a:prstClr val="black"/>
                </a:solidFill>
              </a:rPr>
              <a:t>υπόλοιπο</a:t>
            </a:r>
            <a:r>
              <a:rPr lang="el-GR" sz="2000" dirty="0" smtClean="0">
                <a:solidFill>
                  <a:prstClr val="black"/>
                </a:solidFill>
              </a:rPr>
              <a:t> του </a:t>
            </a:r>
            <a:r>
              <a:rPr lang="el-GR" sz="2000" b="1" dirty="0">
                <a:solidFill>
                  <a:prstClr val="black"/>
                </a:solidFill>
              </a:rPr>
              <a:t>γενικού</a:t>
            </a:r>
            <a:r>
              <a:rPr lang="el-GR" sz="2000" dirty="0">
                <a:solidFill>
                  <a:prstClr val="black"/>
                </a:solidFill>
              </a:rPr>
              <a:t> τους λογαριασμού.</a:t>
            </a:r>
          </a:p>
          <a:p>
            <a:pPr marL="342900" lvl="0" indent="-342900" algn="just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l-GR" sz="2000" dirty="0">
              <a:solidFill>
                <a:prstClr val="black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5129" y="4185008"/>
            <a:ext cx="973549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l-GR" dirty="0" smtClean="0"/>
              <a:t>  Γ</a:t>
            </a:r>
            <a:r>
              <a:rPr lang="el-GR" sz="2000" dirty="0" smtClean="0"/>
              <a:t>ια την </a:t>
            </a:r>
            <a:r>
              <a:rPr lang="el-GR" sz="2000" b="1" dirty="0" smtClean="0"/>
              <a:t>επαλήθευση</a:t>
            </a:r>
            <a:r>
              <a:rPr lang="el-GR" sz="2000" dirty="0" smtClean="0"/>
              <a:t> των παραπάνω συμφωνιών</a:t>
            </a:r>
          </a:p>
          <a:p>
            <a:pPr>
              <a:lnSpc>
                <a:spcPts val="2700"/>
              </a:lnSpc>
            </a:pPr>
            <a:r>
              <a:rPr lang="el-GR" sz="2000" dirty="0" smtClean="0"/>
              <a:t> </a:t>
            </a:r>
            <a:r>
              <a:rPr lang="el-GR" sz="2000" b="1" dirty="0" smtClean="0"/>
              <a:t>ανάμεσα</a:t>
            </a:r>
            <a:r>
              <a:rPr lang="el-GR" sz="2000" dirty="0" smtClean="0"/>
              <a:t> στους </a:t>
            </a:r>
            <a:r>
              <a:rPr lang="el-GR" sz="2000" b="1" dirty="0" smtClean="0"/>
              <a:t>αναλυτικούς</a:t>
            </a:r>
            <a:r>
              <a:rPr lang="el-GR" sz="2000" dirty="0" smtClean="0"/>
              <a:t> λογαριασμούς και τους </a:t>
            </a:r>
            <a:r>
              <a:rPr lang="el-GR" sz="2000" b="1" dirty="0" smtClean="0"/>
              <a:t>γενικούς</a:t>
            </a:r>
            <a:r>
              <a:rPr lang="el-GR" sz="2000" dirty="0" smtClean="0"/>
              <a:t>,</a:t>
            </a:r>
          </a:p>
          <a:p>
            <a:pPr>
              <a:lnSpc>
                <a:spcPts val="2700"/>
              </a:lnSpc>
            </a:pPr>
            <a:r>
              <a:rPr lang="el-GR" sz="2000" dirty="0" smtClean="0"/>
              <a:t> αλλά και για την παροχή πολύτιμων </a:t>
            </a:r>
            <a:r>
              <a:rPr lang="el-GR" sz="2000" b="1" dirty="0" smtClean="0"/>
              <a:t>πληροφοριών</a:t>
            </a:r>
            <a:r>
              <a:rPr lang="el-GR" sz="2000" dirty="0" smtClean="0"/>
              <a:t> στη διοίκηση της επιχείρησης,</a:t>
            </a:r>
          </a:p>
          <a:p>
            <a:pPr>
              <a:lnSpc>
                <a:spcPts val="2700"/>
              </a:lnSpc>
            </a:pPr>
            <a:r>
              <a:rPr lang="el-GR" sz="2000" dirty="0" smtClean="0"/>
              <a:t> συντάσσονται τα </a:t>
            </a:r>
            <a:r>
              <a:rPr lang="el-GR" sz="2000" b="1" dirty="0" smtClean="0"/>
              <a:t>ισοζύγια των αναλυτικών καθολικών</a:t>
            </a:r>
            <a:r>
              <a:rPr lang="el-GR" sz="2000" dirty="0" smtClean="0"/>
              <a:t>, δηλαδή</a:t>
            </a:r>
          </a:p>
          <a:p>
            <a:pPr>
              <a:lnSpc>
                <a:spcPts val="2700"/>
              </a:lnSpc>
            </a:pPr>
            <a:r>
              <a:rPr lang="el-GR" sz="2000" dirty="0" smtClean="0"/>
              <a:t> οι </a:t>
            </a:r>
            <a:r>
              <a:rPr lang="el-GR" sz="2000" b="1" dirty="0" smtClean="0"/>
              <a:t>καταστάσεις συμφωνίας των αναλυτικών καθολικών</a:t>
            </a:r>
            <a:r>
              <a:rPr lang="el-G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51159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</p:pic>
      <p:sp>
        <p:nvSpPr>
          <p:cNvPr id="38" name="TextBox 37"/>
          <p:cNvSpPr txBox="1"/>
          <p:nvPr/>
        </p:nvSpPr>
        <p:spPr>
          <a:xfrm>
            <a:off x="415636" y="766830"/>
            <a:ext cx="11429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kumimoji="0" lang="el-GR" sz="2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673" y="96977"/>
            <a:ext cx="1173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 ΠΑΡΑΔΕΙΓΜΑ  ΙΣΟΖΥΓΙΟΥ  ΛΟΓ/ΜΩΝ  ΑΝΑΛΥΤΙΚΟΥ  ΚΑΘΟΛΙΚΟΥ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80731"/>
              </p:ext>
            </p:extLst>
          </p:nvPr>
        </p:nvGraphicFramePr>
        <p:xfrm>
          <a:off x="678871" y="1361185"/>
          <a:ext cx="10584875" cy="258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311">
                  <a:extLst>
                    <a:ext uri="{9D8B030D-6E8A-4147-A177-3AD203B41FA5}">
                      <a16:colId xmlns:a16="http://schemas.microsoft.com/office/drawing/2014/main" val="1927771590"/>
                    </a:ext>
                  </a:extLst>
                </a:gridCol>
                <a:gridCol w="872836">
                  <a:extLst>
                    <a:ext uri="{9D8B030D-6E8A-4147-A177-3AD203B41FA5}">
                      <a16:colId xmlns:a16="http://schemas.microsoft.com/office/drawing/2014/main" val="3880037977"/>
                    </a:ext>
                  </a:extLst>
                </a:gridCol>
                <a:gridCol w="3026228">
                  <a:extLst>
                    <a:ext uri="{9D8B030D-6E8A-4147-A177-3AD203B41FA5}">
                      <a16:colId xmlns:a16="http://schemas.microsoft.com/office/drawing/2014/main" val="3004996266"/>
                    </a:ext>
                  </a:extLst>
                </a:gridCol>
                <a:gridCol w="1512125">
                  <a:extLst>
                    <a:ext uri="{9D8B030D-6E8A-4147-A177-3AD203B41FA5}">
                      <a16:colId xmlns:a16="http://schemas.microsoft.com/office/drawing/2014/main" val="2853055219"/>
                    </a:ext>
                  </a:extLst>
                </a:gridCol>
                <a:gridCol w="1512125">
                  <a:extLst>
                    <a:ext uri="{9D8B030D-6E8A-4147-A177-3AD203B41FA5}">
                      <a16:colId xmlns:a16="http://schemas.microsoft.com/office/drawing/2014/main" val="1739771860"/>
                    </a:ext>
                  </a:extLst>
                </a:gridCol>
                <a:gridCol w="1512125">
                  <a:extLst>
                    <a:ext uri="{9D8B030D-6E8A-4147-A177-3AD203B41FA5}">
                      <a16:colId xmlns:a16="http://schemas.microsoft.com/office/drawing/2014/main" val="996170497"/>
                    </a:ext>
                  </a:extLst>
                </a:gridCol>
                <a:gridCol w="1512125">
                  <a:extLst>
                    <a:ext uri="{9D8B030D-6E8A-4147-A177-3AD203B41FA5}">
                      <a16:colId xmlns:a16="http://schemas.microsoft.com/office/drawing/2014/main" val="2015106287"/>
                    </a:ext>
                  </a:extLst>
                </a:gridCol>
              </a:tblGrid>
              <a:tr h="384497">
                <a:tc gridSpan="7"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ΙΣΟΖΥΓΙΟ  </a:t>
                      </a:r>
                      <a:r>
                        <a:rPr lang="el-GR" sz="2000" dirty="0" smtClean="0"/>
                        <a:t>ΑΝΑΛΥΤΙΚΟΥ  ΚΑΘΟΛΙΚΟΥ  «ΠΑΡΟΧΩΝ ΤΡΙΤΩΝ»  </a:t>
                      </a:r>
                      <a:r>
                        <a:rPr lang="el-GR" sz="2000" dirty="0" smtClean="0"/>
                        <a:t>31/10/2002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88632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Α/Α</a:t>
                      </a:r>
                      <a:endParaRPr lang="en-US" sz="16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l-G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Σ.Α.Κ</a:t>
                      </a:r>
                      <a:r>
                        <a:rPr lang="el-G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ΤΙΤΛΟΣ ΛΟΓΑΡΙΑΣΜΟΥ</a:t>
                      </a:r>
                      <a:endParaRPr lang="en-US" sz="16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ΑΘΡΟΙΣΜΑΤΑ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ΥΠΟΛΟΙΠΑ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6988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 smtClean="0"/>
                        <a:t>ΧΡΕΩΣΗΣ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 smtClean="0"/>
                        <a:t>ΠΙΣΤΩΣΗΣ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 smtClean="0"/>
                        <a:t>ΧΡΕΩΣΤΙΚΑ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 smtClean="0"/>
                        <a:t>ΠΙΣΤΩΤΙΚΑ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26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Ενοίκια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      </a:t>
                      </a:r>
                      <a:r>
                        <a:rPr lang="el-GR" sz="1600" dirty="0" smtClean="0"/>
                        <a:t>  2.000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     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        2.000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225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Ασφάλιστρα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 5.000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     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 5.000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      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67934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 smtClean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Ηλεκτρικό ρεύμα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 1.000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     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 1.000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20943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 smtClean="0"/>
                        <a:t>Άθροισμα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  </a:t>
                      </a:r>
                      <a:r>
                        <a:rPr lang="el-GR" sz="1600" b="1" dirty="0" smtClean="0"/>
                        <a:t>8.000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 smtClean="0"/>
                        <a:t>    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dirty="0" smtClean="0"/>
                        <a:t>  8.000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93298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2727" y="4585855"/>
            <a:ext cx="111529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l-GR" sz="2000" b="1" dirty="0" smtClean="0"/>
              <a:t>     Ισοζύγιο λογαριασμών Αναλυτικού Καθολικού </a:t>
            </a:r>
            <a:r>
              <a:rPr lang="el-GR" sz="2000" dirty="0" smtClean="0"/>
              <a:t>είναι ένας </a:t>
            </a:r>
            <a:r>
              <a:rPr lang="el-GR" sz="2000" u="sng" dirty="0" smtClean="0"/>
              <a:t>πίνακας</a:t>
            </a:r>
            <a:r>
              <a:rPr lang="el-GR" sz="2000" dirty="0" smtClean="0"/>
              <a:t>,</a:t>
            </a:r>
          </a:p>
          <a:p>
            <a:pPr>
              <a:lnSpc>
                <a:spcPts val="3000"/>
              </a:lnSpc>
            </a:pPr>
            <a:r>
              <a:rPr lang="el-GR" sz="2000" dirty="0" smtClean="0"/>
              <a:t>στον οποίο αναγράφονται </a:t>
            </a:r>
            <a:r>
              <a:rPr lang="el-GR" sz="2000" u="sng" dirty="0" smtClean="0"/>
              <a:t>όλοι οι αναλυτικοί λογαριασμοί </a:t>
            </a:r>
            <a:r>
              <a:rPr lang="el-GR" sz="2000" dirty="0" smtClean="0"/>
              <a:t>(και οι εξισωμένοι) </a:t>
            </a:r>
            <a:r>
              <a:rPr lang="el-GR" sz="2000" u="sng" dirty="0" smtClean="0"/>
              <a:t>του Γενικού Λογ/μού</a:t>
            </a:r>
            <a:r>
              <a:rPr lang="el-GR" sz="2000" dirty="0" smtClean="0"/>
              <a:t>,</a:t>
            </a:r>
          </a:p>
          <a:p>
            <a:pPr>
              <a:lnSpc>
                <a:spcPts val="3000"/>
              </a:lnSpc>
            </a:pPr>
            <a:r>
              <a:rPr lang="el-GR" sz="2000" dirty="0" smtClean="0"/>
              <a:t>με τα </a:t>
            </a:r>
            <a:r>
              <a:rPr lang="el-GR" sz="2000" u="sng" dirty="0" smtClean="0"/>
              <a:t>αθροίσματα</a:t>
            </a:r>
            <a:r>
              <a:rPr lang="el-GR" sz="2000" dirty="0" smtClean="0"/>
              <a:t> της </a:t>
            </a:r>
            <a:r>
              <a:rPr lang="el-GR" sz="2000" u="sng" dirty="0" smtClean="0"/>
              <a:t>χρέωσής</a:t>
            </a:r>
            <a:r>
              <a:rPr lang="el-GR" sz="2000" dirty="0" smtClean="0"/>
              <a:t> τους, της </a:t>
            </a:r>
            <a:r>
              <a:rPr lang="el-GR" sz="2000" u="sng" dirty="0" smtClean="0"/>
              <a:t>πίστωσής</a:t>
            </a:r>
            <a:r>
              <a:rPr lang="el-GR" sz="2000" dirty="0" smtClean="0"/>
              <a:t> τους και τα </a:t>
            </a:r>
            <a:r>
              <a:rPr lang="el-GR" sz="2000" u="sng" dirty="0" smtClean="0"/>
              <a:t>υπόλοιπά</a:t>
            </a:r>
            <a:r>
              <a:rPr lang="el-GR" sz="2000" dirty="0" smtClean="0"/>
              <a:t> τους.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1029</Words>
  <Application>Microsoft Office PowerPoint</Application>
  <PresentationFormat>Widescreen</PresentationFormat>
  <Paragraphs>173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Arial</vt:lpstr>
      <vt:lpstr>Arial Black</vt:lpstr>
      <vt:lpstr>Avenir Next LT Pro Light</vt:lpstr>
      <vt:lpstr>Bodoni MT</vt:lpstr>
      <vt:lpstr>Bodoni MT Italic</vt:lpstr>
      <vt:lpstr>Calibri</vt:lpstr>
      <vt:lpstr>Corbel</vt:lpstr>
      <vt:lpstr>Trade Gothic Next</vt:lpstr>
      <vt:lpstr>Trade Gothic Next Cond</vt:lpstr>
      <vt:lpstr>Trade Gothic Next Light</vt:lpstr>
      <vt:lpstr>Trebuchet MS</vt:lpstr>
      <vt:lpstr>Univers Condensed Light</vt:lpstr>
      <vt:lpstr>Walbaum Display Light</vt:lpstr>
      <vt:lpstr>Wingdings 3</vt:lpstr>
      <vt:lpstr>AngleLinesVTI</vt:lpstr>
      <vt:lpstr>Refined Monochrome</vt:lpstr>
      <vt:lpstr>light_modernist</vt:lpstr>
      <vt:lpstr>Facet</vt:lpstr>
      <vt:lpstr>1_Portal</vt:lpstr>
      <vt:lpstr>6. ΟΙ ΛΟΓΑΡΙΑΣΜΟΙ ΑΠΟ ΟΡΓΑΝΩΤΙΚΗ ΑΠΟΨΗ ΚΑΙ Η ΔΙΑΚΡΙΣΗ ΤΟΥΣ ΚΑΤΑ ΜΕΓΕΘΟΣ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pkara</cp:lastModifiedBy>
  <cp:revision>83</cp:revision>
  <dcterms:created xsi:type="dcterms:W3CDTF">2025-09-13T04:34:18Z</dcterms:created>
  <dcterms:modified xsi:type="dcterms:W3CDTF">2026-02-03T17:15:26Z</dcterms:modified>
</cp:coreProperties>
</file>